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FF3300"/>
    <a:srgbClr val="FF9900"/>
    <a:srgbClr val="99FF33"/>
    <a:srgbClr val="FF9933"/>
    <a:srgbClr val="FF00FF"/>
    <a:srgbClr val="FF7C80"/>
    <a:srgbClr val="99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769" autoAdjust="0"/>
    <p:restoredTop sz="94719" autoAdjust="0"/>
  </p:normalViewPr>
  <p:slideViewPr>
    <p:cSldViewPr>
      <p:cViewPr varScale="1">
        <p:scale>
          <a:sx n="41" d="100"/>
          <a:sy n="41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485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485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3BB3A-1552-4097-B676-FFBBDD05E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547C4-0DEF-4DBC-89AE-1C719D17B7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FB8E0-D198-4AB6-8FCF-BC1B870EF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A1BAC-272D-427A-9C4E-D285F9DA7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65D38-E638-4D25-9E9D-53B076592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E18812-8AA3-41F6-BF43-8BA14EE58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3690-F9DD-40CD-95A2-58FA2D8583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70BCB-BCCE-4C7E-89E0-F2D087802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646C7-AED1-4140-9774-0186E6672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3D00D-4BC9-4344-A902-AA89F8692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F0BD5-5F77-4048-8139-CE1FA14400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3F294-3C04-4478-9044-AC9EA9AFA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DFC30-8B48-494F-B292-1585C8F327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381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0381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382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38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383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383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383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1A95CB2-104C-4895-8F85-A25A309C0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endParaRPr lang="en-US" sz="4000" dirty="0" smtClean="0">
              <a:solidFill>
                <a:srgbClr val="FFFF66"/>
              </a:solidFill>
            </a:endParaRPr>
          </a:p>
        </p:txBody>
      </p:sp>
      <p:sp>
        <p:nvSpPr>
          <p:cNvPr id="505861" name="Text Box 5"/>
          <p:cNvSpPr txBox="1">
            <a:spLocks noChangeArrowheads="1"/>
          </p:cNvSpPr>
          <p:nvPr/>
        </p:nvSpPr>
        <p:spPr bwMode="auto">
          <a:xfrm>
            <a:off x="685800" y="15240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u="sng"/>
              <a:t>Bài</a:t>
            </a:r>
            <a:r>
              <a:rPr lang="en-US" sz="4000"/>
              <a:t>: </a:t>
            </a:r>
            <a:r>
              <a:rPr lang="en-US" sz="4000">
                <a:solidFill>
                  <a:schemeClr val="hlink"/>
                </a:solidFill>
              </a:rPr>
              <a:t>Cấu tạo của tiếng</a:t>
            </a:r>
          </a:p>
        </p:txBody>
      </p:sp>
      <p:sp>
        <p:nvSpPr>
          <p:cNvPr id="505862" name="Text Box 6"/>
          <p:cNvSpPr txBox="1">
            <a:spLocks noChangeArrowheads="1"/>
          </p:cNvSpPr>
          <p:nvPr/>
        </p:nvSpPr>
        <p:spPr bwMode="auto">
          <a:xfrm>
            <a:off x="0" y="25146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1. </a:t>
            </a:r>
            <a:r>
              <a:rPr lang="en-US" sz="3200" u="sng"/>
              <a:t>Nhận xét:</a:t>
            </a:r>
          </a:p>
        </p:txBody>
      </p:sp>
      <p:sp>
        <p:nvSpPr>
          <p:cNvPr id="505864" name="Text Box 8"/>
          <p:cNvSpPr txBox="1">
            <a:spLocks noChangeArrowheads="1"/>
          </p:cNvSpPr>
          <p:nvPr/>
        </p:nvSpPr>
        <p:spPr bwMode="auto">
          <a:xfrm>
            <a:off x="0" y="3124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* Câu tục ngữ dưới đây có bao nhiêu tiếng?</a:t>
            </a:r>
          </a:p>
        </p:txBody>
      </p:sp>
      <p:sp>
        <p:nvSpPr>
          <p:cNvPr id="505865" name="Text Box 9"/>
          <p:cNvSpPr txBox="1">
            <a:spLocks noChangeArrowheads="1"/>
          </p:cNvSpPr>
          <p:nvPr/>
        </p:nvSpPr>
        <p:spPr bwMode="auto">
          <a:xfrm>
            <a:off x="0" y="37338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CCFF66"/>
                </a:solidFill>
              </a:rPr>
              <a:t>	Bầu ơi thương lấy bí cùng 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CCFF66"/>
                </a:solidFill>
              </a:rPr>
              <a:t>Tuy rằng khác giống nhưng chung một giàn.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58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0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5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5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05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0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5861" grpId="0"/>
      <p:bldP spid="505862" grpId="0"/>
      <p:bldP spid="505864" grpId="0"/>
      <p:bldP spid="50586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r>
              <a:rPr lang="en-US" sz="3200" u="sng" dirty="0" smtClean="0">
                <a:solidFill>
                  <a:schemeClr val="tx1"/>
                </a:solidFill>
                <a:effectLst/>
              </a:rPr>
              <a:t> </a:t>
            </a:r>
            <a:br>
              <a:rPr lang="en-US" sz="3200" u="sng" dirty="0" smtClean="0">
                <a:solidFill>
                  <a:schemeClr val="tx1"/>
                </a:solidFill>
                <a:effectLst/>
              </a:rPr>
            </a:br>
            <a:r>
              <a:rPr lang="en-US" sz="32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tiếng</a:t>
            </a:r>
            <a:endParaRPr lang="en-US" sz="3200" dirty="0" smtClean="0">
              <a:solidFill>
                <a:schemeClr val="hlink"/>
              </a:solidFill>
              <a:effectLst/>
            </a:endParaRP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429000"/>
            <a:ext cx="8229600" cy="1905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u="sng" smtClean="0">
                <a:solidFill>
                  <a:srgbClr val="FFFF00"/>
                </a:solidFill>
              </a:rPr>
              <a:t>Bài tập 2/7: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0" y="1676400"/>
            <a:ext cx="51054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000" u="sng"/>
              <a:t>Nhận xét: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000" u="sng"/>
              <a:t>Ghi nhớ: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2000" u="sng"/>
              <a:t>Luyện tập: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 u="sng">
                <a:solidFill>
                  <a:srgbClr val="FFFF00"/>
                </a:solidFill>
              </a:rPr>
              <a:t>Bài tập 1/7:</a:t>
            </a:r>
          </a:p>
        </p:txBody>
      </p:sp>
      <p:sp>
        <p:nvSpPr>
          <p:cNvPr id="551941" name="Text Box 5"/>
          <p:cNvSpPr txBox="1">
            <a:spLocks noChangeArrowheads="1"/>
          </p:cNvSpPr>
          <p:nvPr/>
        </p:nvSpPr>
        <p:spPr bwMode="auto">
          <a:xfrm>
            <a:off x="1600200" y="3429000"/>
            <a:ext cx="518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Giải câu đố sau:</a:t>
            </a:r>
          </a:p>
        </p:txBody>
      </p:sp>
      <p:sp>
        <p:nvSpPr>
          <p:cNvPr id="551942" name="Text Box 6"/>
          <p:cNvSpPr txBox="1">
            <a:spLocks noChangeArrowheads="1"/>
          </p:cNvSpPr>
          <p:nvPr/>
        </p:nvSpPr>
        <p:spPr bwMode="auto">
          <a:xfrm>
            <a:off x="1600200" y="3810000"/>
            <a:ext cx="556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Để nguyên, lấp lánh trên trời</a:t>
            </a:r>
          </a:p>
        </p:txBody>
      </p:sp>
      <p:sp>
        <p:nvSpPr>
          <p:cNvPr id="551943" name="Text Box 7"/>
          <p:cNvSpPr txBox="1">
            <a:spLocks noChangeArrowheads="1"/>
          </p:cNvSpPr>
          <p:nvPr/>
        </p:nvSpPr>
        <p:spPr bwMode="auto">
          <a:xfrm>
            <a:off x="914400" y="4191000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Bớt đầu, thành chỗ cá bơi hàng ngày</a:t>
            </a:r>
          </a:p>
        </p:txBody>
      </p:sp>
      <p:sp>
        <p:nvSpPr>
          <p:cNvPr id="551944" name="Text Box 8"/>
          <p:cNvSpPr txBox="1">
            <a:spLocks noChangeArrowheads="1"/>
          </p:cNvSpPr>
          <p:nvPr/>
        </p:nvSpPr>
        <p:spPr bwMode="auto">
          <a:xfrm>
            <a:off x="4114800" y="4572000"/>
            <a:ext cx="327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/>
              <a:t>(Là chữ gì?)</a:t>
            </a:r>
          </a:p>
        </p:txBody>
      </p:sp>
      <p:sp>
        <p:nvSpPr>
          <p:cNvPr id="551945" name="Text Box 9"/>
          <p:cNvSpPr txBox="1">
            <a:spLocks noChangeArrowheads="1"/>
          </p:cNvSpPr>
          <p:nvPr/>
        </p:nvSpPr>
        <p:spPr bwMode="auto">
          <a:xfrm>
            <a:off x="0" y="5029200"/>
            <a:ext cx="480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chemeClr val="hlink"/>
                </a:solidFill>
              </a:rPr>
              <a:t>Đáp án:</a:t>
            </a:r>
          </a:p>
        </p:txBody>
      </p:sp>
      <p:sp>
        <p:nvSpPr>
          <p:cNvPr id="551946" name="Text Box 10"/>
          <p:cNvSpPr txBox="1">
            <a:spLocks noChangeArrowheads="1"/>
          </p:cNvSpPr>
          <p:nvPr/>
        </p:nvSpPr>
        <p:spPr bwMode="auto">
          <a:xfrm>
            <a:off x="762000" y="5334000"/>
            <a:ext cx="556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-Để nguyên là: </a:t>
            </a:r>
            <a:r>
              <a:rPr lang="en-US" sz="2000">
                <a:solidFill>
                  <a:srgbClr val="FFFF00"/>
                </a:solidFill>
              </a:rPr>
              <a:t>Sao</a:t>
            </a:r>
          </a:p>
        </p:txBody>
      </p:sp>
      <p:sp>
        <p:nvSpPr>
          <p:cNvPr id="551947" name="Text Box 11"/>
          <p:cNvSpPr txBox="1">
            <a:spLocks noChangeArrowheads="1"/>
          </p:cNvSpPr>
          <p:nvPr/>
        </p:nvSpPr>
        <p:spPr bwMode="auto">
          <a:xfrm>
            <a:off x="762000" y="5715000"/>
            <a:ext cx="510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-Bớt âm đầu là: </a:t>
            </a:r>
            <a:r>
              <a:rPr lang="en-US" sz="2000">
                <a:solidFill>
                  <a:srgbClr val="FFFF00"/>
                </a:solidFill>
              </a:rPr>
              <a:t>Ao</a:t>
            </a:r>
          </a:p>
        </p:txBody>
      </p:sp>
      <p:sp>
        <p:nvSpPr>
          <p:cNvPr id="551948" name="Text Box 12"/>
          <p:cNvSpPr txBox="1">
            <a:spLocks noChangeArrowheads="1"/>
          </p:cNvSpPr>
          <p:nvPr/>
        </p:nvSpPr>
        <p:spPr bwMode="auto">
          <a:xfrm>
            <a:off x="609600" y="6096000"/>
            <a:ext cx="3505200" cy="406400"/>
          </a:xfrm>
          <a:prstGeom prst="rect">
            <a:avLst/>
          </a:prstGeom>
          <a:noFill/>
          <a:ln w="9525">
            <a:solidFill>
              <a:srgbClr val="66FF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</a:rPr>
              <a:t>* Là chữ: Sao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51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51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51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51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1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519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51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51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1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51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51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551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1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519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1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551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1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51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51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519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51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551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1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519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51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551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1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519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51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551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1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39" grpId="0" build="p"/>
      <p:bldP spid="551941" grpId="0"/>
      <p:bldP spid="551942" grpId="0"/>
      <p:bldP spid="551943" grpId="0"/>
      <p:bldP spid="551944" grpId="0"/>
      <p:bldP spid="551945" grpId="0"/>
      <p:bldP spid="551946" grpId="0"/>
      <p:bldP spid="551947" grpId="0"/>
      <p:bldP spid="55194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r>
              <a:rPr lang="en-US" sz="3200" dirty="0" smtClean="0">
                <a:solidFill>
                  <a:srgbClr val="FFFFFF"/>
                </a:solidFill>
              </a:rPr>
              <a:t> </a:t>
            </a:r>
            <a:br>
              <a:rPr lang="en-US" sz="3200" dirty="0" smtClean="0">
                <a:solidFill>
                  <a:srgbClr val="FFFFFF"/>
                </a:solidFill>
              </a:rPr>
            </a:br>
            <a:r>
              <a:rPr lang="en-US" sz="32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tiếng</a:t>
            </a:r>
            <a:endParaRPr lang="en-US" sz="3200" dirty="0" smtClean="0">
              <a:solidFill>
                <a:schemeClr val="hlink"/>
              </a:solidFill>
              <a:effectLst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1800" u="sng" smtClean="0"/>
              <a:t>1.Nhận xét:</a:t>
            </a:r>
          </a:p>
          <a:p>
            <a:pPr marL="609600" indent="-609600" eaLnBrk="1" hangingPunct="1">
              <a:buFontTx/>
              <a:buNone/>
            </a:pPr>
            <a:r>
              <a:rPr lang="en-US" sz="1800" u="sng" smtClean="0"/>
              <a:t>2.Ghi nhớ:</a:t>
            </a:r>
          </a:p>
          <a:p>
            <a:pPr marL="609600" indent="-609600" eaLnBrk="1" hangingPunct="1">
              <a:buFontTx/>
              <a:buNone/>
            </a:pPr>
            <a:endParaRPr lang="en-US" sz="1800" u="sng" smtClean="0">
              <a:solidFill>
                <a:srgbClr val="FFFF00"/>
              </a:solidFill>
            </a:endParaRPr>
          </a:p>
        </p:txBody>
      </p:sp>
      <p:sp>
        <p:nvSpPr>
          <p:cNvPr id="552964" name="Text Box 4"/>
          <p:cNvSpPr txBox="1">
            <a:spLocks noChangeArrowheads="1"/>
          </p:cNvSpPr>
          <p:nvPr/>
        </p:nvSpPr>
        <p:spPr bwMode="auto">
          <a:xfrm>
            <a:off x="1600200" y="3276600"/>
            <a:ext cx="541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 * Tiếng thường có mấy bộ phận tạo thành?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667000" y="42672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552993" name="Group 33"/>
          <p:cNvGraphicFramePr>
            <a:graphicFrameLocks noGrp="1"/>
          </p:cNvGraphicFramePr>
          <p:nvPr>
            <p:ph sz="half" idx="2"/>
          </p:nvPr>
        </p:nvGraphicFramePr>
        <p:xfrm>
          <a:off x="2057400" y="3810000"/>
          <a:ext cx="3505200" cy="914400"/>
        </p:xfrm>
        <a:graphic>
          <a:graphicData uri="http://schemas.openxmlformats.org/drawingml/2006/table">
            <a:tbl>
              <a:tblPr/>
              <a:tblGrid>
                <a:gridCol w="1676400"/>
                <a:gridCol w="1828800"/>
              </a:tblGrid>
              <a:tr h="4572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Thanh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552990" name="Text Box 30"/>
          <p:cNvSpPr txBox="1">
            <a:spLocks noChangeArrowheads="1"/>
          </p:cNvSpPr>
          <p:nvPr/>
        </p:nvSpPr>
        <p:spPr bwMode="auto">
          <a:xfrm>
            <a:off x="762000" y="4800600"/>
            <a:ext cx="769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* Trong một tiếng nhất thiết phải có đủ  ba bộ phận đó không?</a:t>
            </a:r>
          </a:p>
        </p:txBody>
      </p:sp>
      <p:sp>
        <p:nvSpPr>
          <p:cNvPr id="552991" name="Text Box 31"/>
          <p:cNvSpPr txBox="1">
            <a:spLocks noChangeArrowheads="1"/>
          </p:cNvSpPr>
          <p:nvPr/>
        </p:nvSpPr>
        <p:spPr bwMode="auto">
          <a:xfrm>
            <a:off x="609600" y="5181600"/>
            <a:ext cx="815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TL</a:t>
            </a:r>
            <a:r>
              <a:rPr lang="en-US" sz="2000"/>
              <a:t>: </a:t>
            </a:r>
            <a:r>
              <a:rPr lang="en-US" sz="2000">
                <a:solidFill>
                  <a:srgbClr val="66FF33"/>
                </a:solidFill>
              </a:rPr>
              <a:t>Không;</a:t>
            </a:r>
            <a:r>
              <a:rPr lang="en-US" sz="2000"/>
              <a:t> </a:t>
            </a:r>
            <a:r>
              <a:rPr lang="en-US" sz="2000">
                <a:solidFill>
                  <a:srgbClr val="FFFF00"/>
                </a:solidFill>
              </a:rPr>
              <a:t>trong mỗi tiếng, bộ phận vần và thanh bắt buộc phải có mặt. Bộ âm đầu  không bắt buộc phải có mặt</a:t>
            </a:r>
            <a:r>
              <a:rPr lang="en-US" sz="2000"/>
              <a:t>.</a:t>
            </a:r>
          </a:p>
        </p:txBody>
      </p:sp>
      <p:sp>
        <p:nvSpPr>
          <p:cNvPr id="552992" name="Text Box 32"/>
          <p:cNvSpPr txBox="1">
            <a:spLocks noChangeArrowheads="1"/>
          </p:cNvSpPr>
          <p:nvPr/>
        </p:nvSpPr>
        <p:spPr bwMode="auto">
          <a:xfrm>
            <a:off x="1524000" y="5867400"/>
            <a:ext cx="632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66FF33"/>
                </a:solidFill>
              </a:rPr>
              <a:t>VD: ăn, ơi, ở, ít…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52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529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529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52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52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529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2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552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2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5529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5529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52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552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52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52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64" grpId="0"/>
      <p:bldP spid="552990" grpId="0"/>
      <p:bldP spid="552991" grpId="0"/>
      <p:bldP spid="5529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r>
              <a:rPr lang="en-US" sz="3200" dirty="0" smtClean="0">
                <a:solidFill>
                  <a:srgbClr val="FFFFFF"/>
                </a:solidFill>
              </a:rPr>
              <a:t> </a:t>
            </a:r>
            <a:br>
              <a:rPr lang="en-US" sz="3200" dirty="0" smtClean="0">
                <a:solidFill>
                  <a:srgbClr val="FFFFFF"/>
                </a:solidFill>
              </a:rPr>
            </a:br>
            <a:r>
              <a:rPr lang="en-US" sz="32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tiếng</a:t>
            </a:r>
            <a:endParaRPr lang="en-US" sz="3200" dirty="0" smtClean="0">
              <a:solidFill>
                <a:schemeClr val="hlink"/>
              </a:solidFill>
              <a:effectLst/>
            </a:endParaRP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495800"/>
          </a:xfrm>
          <a:noFill/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u="sng" smtClean="0"/>
              <a:t>1.Nhận xét:</a:t>
            </a:r>
          </a:p>
          <a:p>
            <a:pPr marL="609600" indent="-609600" eaLnBrk="1" hangingPunct="1">
              <a:buFontTx/>
              <a:buNone/>
            </a:pPr>
            <a:r>
              <a:rPr lang="en-US" sz="2800" u="sng" smtClean="0"/>
              <a:t>2.Ghi nhớ:</a:t>
            </a:r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1981200" y="2590800"/>
            <a:ext cx="4349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a. Mỗi tiếng gồm có ba bộ phận sau:</a:t>
            </a:r>
            <a:r>
              <a:rPr lang="en-US"/>
              <a:t> </a:t>
            </a:r>
          </a:p>
        </p:txBody>
      </p:sp>
      <p:graphicFrame>
        <p:nvGraphicFramePr>
          <p:cNvPr id="560153" name="Group 25"/>
          <p:cNvGraphicFramePr>
            <a:graphicFrameLocks noGrp="1"/>
          </p:cNvGraphicFramePr>
          <p:nvPr>
            <p:ph sz="half" idx="2"/>
          </p:nvPr>
        </p:nvGraphicFramePr>
        <p:xfrm>
          <a:off x="2362200" y="3124200"/>
          <a:ext cx="3810000" cy="1066800"/>
        </p:xfrm>
        <a:graphic>
          <a:graphicData uri="http://schemas.openxmlformats.org/drawingml/2006/table">
            <a:tbl>
              <a:tblPr/>
              <a:tblGrid>
                <a:gridCol w="1905000"/>
                <a:gridCol w="1905000"/>
              </a:tblGrid>
              <a:tr h="533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Thanh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351" name="Rectangle 27"/>
          <p:cNvSpPr>
            <a:spLocks noChangeArrowheads="1"/>
          </p:cNvSpPr>
          <p:nvPr/>
        </p:nvSpPr>
        <p:spPr bwMode="auto">
          <a:xfrm>
            <a:off x="685800" y="4394200"/>
            <a:ext cx="7799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b. Tiếng nào cũng phải có vần và thanh. Có tiếng không có âm đầu.</a:t>
            </a:r>
          </a:p>
        </p:txBody>
      </p:sp>
      <p:sp>
        <p:nvSpPr>
          <p:cNvPr id="14352" name="Rectangle 28"/>
          <p:cNvSpPr>
            <a:spLocks noChangeArrowheads="1"/>
          </p:cNvSpPr>
          <p:nvPr/>
        </p:nvSpPr>
        <p:spPr bwMode="auto">
          <a:xfrm>
            <a:off x="609600" y="48768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u="sng"/>
              <a:t>3.Luyện tập:</a:t>
            </a:r>
          </a:p>
        </p:txBody>
      </p:sp>
      <p:sp>
        <p:nvSpPr>
          <p:cNvPr id="14353" name="Rectangle 29"/>
          <p:cNvSpPr>
            <a:spLocks noChangeArrowheads="1"/>
          </p:cNvSpPr>
          <p:nvPr/>
        </p:nvSpPr>
        <p:spPr bwMode="auto">
          <a:xfrm>
            <a:off x="609600" y="533400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solidFill>
                  <a:srgbClr val="FFFF00"/>
                </a:solidFill>
              </a:rPr>
              <a:t>Bài tập 1/7:</a:t>
            </a:r>
          </a:p>
          <a:p>
            <a:r>
              <a:rPr lang="en-US" sz="2000" u="sng">
                <a:solidFill>
                  <a:srgbClr val="FFFF00"/>
                </a:solidFill>
              </a:rPr>
              <a:t>Bài tập 2/7: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r>
              <a:rPr lang="en-US" sz="3200" dirty="0" smtClean="0">
                <a:solidFill>
                  <a:srgbClr val="FFFFFF"/>
                </a:solidFill>
              </a:rPr>
              <a:t> </a:t>
            </a:r>
            <a:br>
              <a:rPr lang="en-US" sz="3200" dirty="0" smtClean="0">
                <a:solidFill>
                  <a:srgbClr val="FFFFFF"/>
                </a:solidFill>
              </a:rPr>
            </a:br>
            <a:r>
              <a:rPr lang="en-US" sz="32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tiếng</a:t>
            </a:r>
            <a:endParaRPr lang="en-US" sz="3200" dirty="0" smtClean="0">
              <a:solidFill>
                <a:schemeClr val="hlink"/>
              </a:solidFill>
              <a:effectLst/>
            </a:endParaRPr>
          </a:p>
        </p:txBody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CỦNG CỐ.</a:t>
            </a:r>
          </a:p>
        </p:txBody>
      </p:sp>
      <p:sp>
        <p:nvSpPr>
          <p:cNvPr id="562180" name="Text Box 4"/>
          <p:cNvSpPr txBox="1">
            <a:spLocks noChangeArrowheads="1"/>
          </p:cNvSpPr>
          <p:nvPr/>
        </p:nvSpPr>
        <p:spPr bwMode="auto">
          <a:xfrm>
            <a:off x="609600" y="2971800"/>
            <a:ext cx="815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7C80"/>
                </a:solidFill>
              </a:rPr>
              <a:t>Tiếng thường có mấy bộ phận tạo thành, đó là những bộ phận nào? Lấy VD?</a:t>
            </a:r>
          </a:p>
        </p:txBody>
      </p:sp>
      <p:sp>
        <p:nvSpPr>
          <p:cNvPr id="562181" name="Text Box 5"/>
          <p:cNvSpPr txBox="1">
            <a:spLocks noChangeArrowheads="1"/>
          </p:cNvSpPr>
          <p:nvPr/>
        </p:nvSpPr>
        <p:spPr bwMode="auto">
          <a:xfrm>
            <a:off x="838200" y="3962400"/>
            <a:ext cx="716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7C80"/>
                </a:solidFill>
              </a:rPr>
              <a:t>Trong một tiếng thiết phải đủ 3 bộ không? Lấy VD?</a:t>
            </a:r>
          </a:p>
        </p:txBody>
      </p:sp>
      <p:sp>
        <p:nvSpPr>
          <p:cNvPr id="562182" name="Text Box 6"/>
          <p:cNvSpPr txBox="1">
            <a:spLocks noChangeArrowheads="1"/>
          </p:cNvSpPr>
          <p:nvPr/>
        </p:nvSpPr>
        <p:spPr bwMode="auto">
          <a:xfrm>
            <a:off x="3352800" y="4572000"/>
            <a:ext cx="502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DẶN DÒ</a:t>
            </a:r>
          </a:p>
        </p:txBody>
      </p:sp>
      <p:sp>
        <p:nvSpPr>
          <p:cNvPr id="562183" name="Text Box 7"/>
          <p:cNvSpPr txBox="1">
            <a:spLocks noChangeArrowheads="1"/>
          </p:cNvSpPr>
          <p:nvPr/>
        </p:nvSpPr>
        <p:spPr bwMode="auto">
          <a:xfrm>
            <a:off x="838200" y="5410200"/>
            <a:ext cx="662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Về nhà học thuộc ghi nhớ bài, các câu tục ngữ trong bài, xem trước bài học sau.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6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6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62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62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62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62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2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2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62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62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562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2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2179" grpId="0" build="p"/>
      <p:bldP spid="562180" grpId="0"/>
      <p:bldP spid="562181" grpId="0"/>
      <p:bldP spid="56218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r>
              <a:rPr lang="en-US" sz="3200" dirty="0" smtClean="0">
                <a:solidFill>
                  <a:srgbClr val="FFFFFF"/>
                </a:solidFill>
              </a:rPr>
              <a:t> </a:t>
            </a:r>
            <a:br>
              <a:rPr lang="en-US" sz="3200" dirty="0" smtClean="0">
                <a:solidFill>
                  <a:srgbClr val="FFFFFF"/>
                </a:solidFill>
              </a:rPr>
            </a:br>
            <a:r>
              <a:rPr lang="en-US" sz="32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tiếng</a:t>
            </a:r>
            <a:endParaRPr lang="en-US" sz="3200" dirty="0" smtClean="0">
              <a:solidFill>
                <a:schemeClr val="hlink"/>
              </a:solidFill>
              <a:effectLst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72400" cy="1524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800" u="sng" smtClean="0"/>
              <a:t>1.Nhận xét: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800" u="sng" smtClean="0"/>
              <a:t>2.Ghi nhớ: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lphaLcPeriod"/>
            </a:pPr>
            <a:r>
              <a:rPr lang="en-US" sz="2800" smtClean="0"/>
              <a:t>Mỗi tiếng gồm có ba bộ phận sau</a:t>
            </a:r>
          </a:p>
        </p:txBody>
      </p:sp>
      <p:graphicFrame>
        <p:nvGraphicFramePr>
          <p:cNvPr id="563225" name="Group 25"/>
          <p:cNvGraphicFramePr>
            <a:graphicFrameLocks noGrp="1"/>
          </p:cNvGraphicFramePr>
          <p:nvPr>
            <p:ph sz="half" idx="2"/>
          </p:nvPr>
        </p:nvGraphicFramePr>
        <p:xfrm>
          <a:off x="1600200" y="3276600"/>
          <a:ext cx="4953000" cy="1036638"/>
        </p:xfrm>
        <a:graphic>
          <a:graphicData uri="http://schemas.openxmlformats.org/drawingml/2006/table">
            <a:tbl>
              <a:tblPr/>
              <a:tblGrid>
                <a:gridCol w="2476500"/>
                <a:gridCol w="2476500"/>
              </a:tblGrid>
              <a:tr h="5183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Thanh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398" name="Rectangle 26"/>
          <p:cNvSpPr>
            <a:spLocks noChangeArrowheads="1"/>
          </p:cNvSpPr>
          <p:nvPr/>
        </p:nvSpPr>
        <p:spPr bwMode="auto">
          <a:xfrm>
            <a:off x="0" y="4343400"/>
            <a:ext cx="937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b. Tiếng nào cũng phải có vần và thanh. Có tiếng không có âm đầu.</a:t>
            </a:r>
          </a:p>
        </p:txBody>
      </p:sp>
      <p:sp>
        <p:nvSpPr>
          <p:cNvPr id="16399" name="Rectangle 27"/>
          <p:cNvSpPr>
            <a:spLocks noChangeArrowheads="1"/>
          </p:cNvSpPr>
          <p:nvPr/>
        </p:nvSpPr>
        <p:spPr bwMode="auto">
          <a:xfrm>
            <a:off x="457200" y="4800600"/>
            <a:ext cx="21669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>
                <a:solidFill>
                  <a:srgbClr val="FFFF00"/>
                </a:solidFill>
              </a:rPr>
              <a:t>Bài tập 1/7:</a:t>
            </a:r>
          </a:p>
          <a:p>
            <a:r>
              <a:rPr lang="en-US" u="sng">
                <a:solidFill>
                  <a:srgbClr val="FFFF00"/>
                </a:solidFill>
              </a:rPr>
              <a:t>Bài tập 2/7:</a:t>
            </a:r>
          </a:p>
          <a:p>
            <a:endParaRPr lang="en-US" sz="2400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endParaRPr lang="en-US" sz="4000" dirty="0" smtClean="0">
              <a:solidFill>
                <a:srgbClr val="FFFF66"/>
              </a:solidFill>
            </a:endParaRP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44958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u="sng" smtClean="0"/>
              <a:t>1.Nhận xét</a:t>
            </a:r>
            <a:r>
              <a:rPr lang="en-US" smtClean="0"/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Câu tục ngữ dưới đây có bao nhiêu tiếng?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smtClean="0"/>
              <a:t>		</a:t>
            </a:r>
            <a:r>
              <a:rPr lang="en-US" sz="1600" smtClean="0">
                <a:solidFill>
                  <a:srgbClr val="FF0066"/>
                </a:solidFill>
              </a:rPr>
              <a:t>Bầu</a:t>
            </a:r>
            <a:r>
              <a:rPr lang="en-US" sz="1600" smtClean="0">
                <a:solidFill>
                  <a:srgbClr val="CCFF66"/>
                </a:solidFill>
              </a:rPr>
              <a:t> ơi thương lấy bí cùng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smtClean="0">
                <a:solidFill>
                  <a:srgbClr val="CCFF66"/>
                </a:solidFill>
              </a:rPr>
              <a:t>Tuy rằng khác giống nhưng chung một giàn</a:t>
            </a:r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0" y="1676400"/>
            <a:ext cx="3429000" cy="68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/>
              <a:t>-Dòng đầu có 6 tiếng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/>
          </a:p>
        </p:txBody>
      </p:sp>
      <p:sp>
        <p:nvSpPr>
          <p:cNvPr id="507911" name="Text Box 7"/>
          <p:cNvSpPr txBox="1">
            <a:spLocks noChangeArrowheads="1"/>
          </p:cNvSpPr>
          <p:nvPr/>
        </p:nvSpPr>
        <p:spPr bwMode="auto">
          <a:xfrm>
            <a:off x="5791200" y="2362200"/>
            <a:ext cx="335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</a:t>
            </a:r>
            <a:r>
              <a:rPr lang="en-US" sz="2000"/>
              <a:t>Dòng hai có 8 tiếng</a:t>
            </a:r>
          </a:p>
        </p:txBody>
      </p:sp>
      <p:sp>
        <p:nvSpPr>
          <p:cNvPr id="507912" name="Text Box 8"/>
          <p:cNvSpPr txBox="1">
            <a:spLocks noChangeArrowheads="1"/>
          </p:cNvSpPr>
          <p:nvPr/>
        </p:nvSpPr>
        <p:spPr bwMode="auto">
          <a:xfrm>
            <a:off x="5562600" y="3124200"/>
            <a:ext cx="358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CC3300"/>
                </a:solidFill>
              </a:rPr>
              <a:t>Bờ</a:t>
            </a:r>
            <a:r>
              <a:rPr lang="en-US" sz="2000"/>
              <a:t> - </a:t>
            </a:r>
            <a:r>
              <a:rPr lang="en-US" sz="2000">
                <a:solidFill>
                  <a:srgbClr val="FFFF66"/>
                </a:solidFill>
              </a:rPr>
              <a:t>âu</a:t>
            </a:r>
            <a:r>
              <a:rPr lang="en-US" sz="2000"/>
              <a:t> – </a:t>
            </a:r>
            <a:r>
              <a:rPr lang="en-US" sz="2000">
                <a:solidFill>
                  <a:srgbClr val="FF9900"/>
                </a:solidFill>
              </a:rPr>
              <a:t>bâu</a:t>
            </a:r>
            <a:r>
              <a:rPr lang="en-US" sz="2000"/>
              <a:t> – huyền – </a:t>
            </a:r>
            <a:r>
              <a:rPr lang="en-US" sz="2000">
                <a:solidFill>
                  <a:schemeClr val="hlink"/>
                </a:solidFill>
              </a:rPr>
              <a:t>bầu</a:t>
            </a:r>
          </a:p>
        </p:txBody>
      </p:sp>
      <p:sp>
        <p:nvSpPr>
          <p:cNvPr id="507913" name="Text Box 9"/>
          <p:cNvSpPr txBox="1">
            <a:spLocks noChangeArrowheads="1"/>
          </p:cNvSpPr>
          <p:nvPr/>
        </p:nvSpPr>
        <p:spPr bwMode="auto">
          <a:xfrm>
            <a:off x="2133600" y="5105400"/>
            <a:ext cx="541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Tiếng bầu do những bộ phận nào tạo thành?</a:t>
            </a:r>
          </a:p>
        </p:txBody>
      </p:sp>
      <p:sp>
        <p:nvSpPr>
          <p:cNvPr id="507915" name="Text Box 11"/>
          <p:cNvSpPr txBox="1">
            <a:spLocks noChangeArrowheads="1"/>
          </p:cNvSpPr>
          <p:nvPr/>
        </p:nvSpPr>
        <p:spPr bwMode="auto">
          <a:xfrm>
            <a:off x="0" y="32004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</a:rPr>
              <a:t>Âm </a:t>
            </a:r>
            <a:r>
              <a:rPr lang="en-US" sz="2000"/>
              <a:t>– </a:t>
            </a:r>
            <a:r>
              <a:rPr lang="en-US" sz="2000">
                <a:solidFill>
                  <a:srgbClr val="FF3300"/>
                </a:solidFill>
              </a:rPr>
              <a:t>vần</a:t>
            </a:r>
            <a:r>
              <a:rPr lang="en-US" sz="2000"/>
              <a:t> - </a:t>
            </a:r>
            <a:r>
              <a:rPr lang="en-US" sz="2000">
                <a:solidFill>
                  <a:srgbClr val="FFFF00"/>
                </a:solidFill>
              </a:rPr>
              <a:t>thanh</a:t>
            </a:r>
          </a:p>
        </p:txBody>
      </p:sp>
      <p:sp>
        <p:nvSpPr>
          <p:cNvPr id="4105" name="Text Box 13"/>
          <p:cNvSpPr txBox="1">
            <a:spLocks noChangeArrowheads="1"/>
          </p:cNvSpPr>
          <p:nvPr/>
        </p:nvSpPr>
        <p:spPr bwMode="auto">
          <a:xfrm>
            <a:off x="4572000" y="4800600"/>
            <a:ext cx="396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07920" name="Text Box 16"/>
          <p:cNvSpPr txBox="1">
            <a:spLocks noChangeArrowheads="1"/>
          </p:cNvSpPr>
          <p:nvPr/>
        </p:nvSpPr>
        <p:spPr bwMode="auto">
          <a:xfrm>
            <a:off x="5791200" y="27432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Bầu</a:t>
            </a:r>
          </a:p>
        </p:txBody>
      </p:sp>
      <p:sp>
        <p:nvSpPr>
          <p:cNvPr id="507921" name="Text Box 17"/>
          <p:cNvSpPr txBox="1">
            <a:spLocks noChangeArrowheads="1"/>
          </p:cNvSpPr>
          <p:nvPr/>
        </p:nvSpPr>
        <p:spPr bwMode="auto">
          <a:xfrm>
            <a:off x="5715000" y="36576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Âm đầu: </a:t>
            </a:r>
            <a:r>
              <a:rPr lang="en-US" sz="20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507922" name="Text Box 18"/>
          <p:cNvSpPr txBox="1">
            <a:spLocks noChangeArrowheads="1"/>
          </p:cNvSpPr>
          <p:nvPr/>
        </p:nvSpPr>
        <p:spPr bwMode="auto">
          <a:xfrm>
            <a:off x="5715000" y="41148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Vần: </a:t>
            </a:r>
            <a:r>
              <a:rPr lang="en-US" sz="2000">
                <a:solidFill>
                  <a:srgbClr val="FFFF00"/>
                </a:solidFill>
              </a:rPr>
              <a:t>âu</a:t>
            </a:r>
          </a:p>
        </p:txBody>
      </p:sp>
      <p:sp>
        <p:nvSpPr>
          <p:cNvPr id="507923" name="Text Box 19"/>
          <p:cNvSpPr txBox="1">
            <a:spLocks noChangeArrowheads="1"/>
          </p:cNvSpPr>
          <p:nvPr/>
        </p:nvSpPr>
        <p:spPr bwMode="auto">
          <a:xfrm>
            <a:off x="5715000" y="45720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Thanh: </a:t>
            </a:r>
            <a:r>
              <a:rPr lang="en-US">
                <a:solidFill>
                  <a:srgbClr val="FFFF00"/>
                </a:solidFill>
              </a:rPr>
              <a:t>huyền</a:t>
            </a:r>
          </a:p>
        </p:txBody>
      </p:sp>
      <p:sp>
        <p:nvSpPr>
          <p:cNvPr id="507925" name="Text Box 21"/>
          <p:cNvSpPr txBox="1">
            <a:spLocks noChangeArrowheads="1"/>
          </p:cNvSpPr>
          <p:nvPr/>
        </p:nvSpPr>
        <p:spPr bwMode="auto">
          <a:xfrm>
            <a:off x="0" y="2743200"/>
            <a:ext cx="472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Mỗi tiếng thường có ba bộ phận sau: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07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07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07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07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7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7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079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079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07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07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7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7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50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50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0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50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50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0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507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07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5079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5079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507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507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7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7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7909" grpId="0" build="p"/>
      <p:bldP spid="507911" grpId="0"/>
      <p:bldP spid="507912" grpId="0"/>
      <p:bldP spid="507913" grpId="0"/>
      <p:bldP spid="507913" grpId="1"/>
      <p:bldP spid="507915" grpId="0"/>
      <p:bldP spid="507920" grpId="0"/>
      <p:bldP spid="507921" grpId="0"/>
      <p:bldP spid="507922" grpId="0"/>
      <p:bldP spid="507923" grpId="0"/>
      <p:bldP spid="5079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53400" cy="1981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r>
              <a:rPr lang="en-US" sz="4000" dirty="0" smtClean="0">
                <a:solidFill>
                  <a:srgbClr val="FFFFFF"/>
                </a:solidFill>
              </a:rPr>
              <a:t> </a:t>
            </a:r>
            <a:br>
              <a:rPr lang="en-US" sz="4000" dirty="0" smtClean="0">
                <a:solidFill>
                  <a:srgbClr val="FFFFFF"/>
                </a:solidFill>
              </a:rPr>
            </a:br>
            <a:r>
              <a:rPr lang="en-US" sz="40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40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40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40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40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40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40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40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4000" dirty="0" err="1" smtClean="0">
                <a:solidFill>
                  <a:schemeClr val="hlink"/>
                </a:solidFill>
                <a:effectLst/>
              </a:rPr>
              <a:t>tiếng</a:t>
            </a:r>
            <a:r>
              <a:rPr lang="en-US" sz="4000" dirty="0" smtClean="0">
                <a:solidFill>
                  <a:schemeClr val="hlink"/>
                </a:solidFill>
                <a:effectLst/>
              </a:rPr>
              <a:t/>
            </a:r>
            <a:br>
              <a:rPr lang="en-US" sz="4000" dirty="0" smtClean="0">
                <a:solidFill>
                  <a:schemeClr val="hlink"/>
                </a:solidFill>
                <a:effectLst/>
              </a:rPr>
            </a:br>
            <a:endParaRPr lang="en-US" sz="4000" dirty="0" smtClean="0">
              <a:solidFill>
                <a:schemeClr val="hlink"/>
              </a:solidFill>
              <a:effectLst/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438400"/>
            <a:ext cx="4953000" cy="31242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3600" smtClean="0">
              <a:solidFill>
                <a:srgbClr val="FFFF00"/>
              </a:solidFill>
            </a:endParaRPr>
          </a:p>
          <a:p>
            <a:pPr eaLnBrk="1" hangingPunct="1"/>
            <a:endParaRPr lang="en-US" sz="1200" smtClean="0"/>
          </a:p>
        </p:txBody>
      </p:sp>
      <p:sp>
        <p:nvSpPr>
          <p:cNvPr id="50995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2971800"/>
            <a:ext cx="411480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smtClean="0"/>
              <a:t>*N1: ơi, thương, </a:t>
            </a:r>
          </a:p>
        </p:txBody>
      </p:sp>
      <p:sp>
        <p:nvSpPr>
          <p:cNvPr id="509959" name="Text Box 7"/>
          <p:cNvSpPr txBox="1">
            <a:spLocks noChangeArrowheads="1"/>
          </p:cNvSpPr>
          <p:nvPr/>
        </p:nvSpPr>
        <p:spPr bwMode="auto">
          <a:xfrm>
            <a:off x="4953000" y="3429000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*N2: lấy, bí, cùng</a:t>
            </a:r>
          </a:p>
        </p:txBody>
      </p:sp>
      <p:sp>
        <p:nvSpPr>
          <p:cNvPr id="509960" name="Text Box 8"/>
          <p:cNvSpPr txBox="1">
            <a:spLocks noChangeArrowheads="1"/>
          </p:cNvSpPr>
          <p:nvPr/>
        </p:nvSpPr>
        <p:spPr bwMode="auto">
          <a:xfrm>
            <a:off x="4953000" y="3810000"/>
            <a:ext cx="388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*N3: tuy, rằng</a:t>
            </a:r>
          </a:p>
        </p:txBody>
      </p:sp>
      <p:sp>
        <p:nvSpPr>
          <p:cNvPr id="5127" name="Text Box 9"/>
          <p:cNvSpPr txBox="1">
            <a:spLocks noChangeArrowheads="1"/>
          </p:cNvSpPr>
          <p:nvPr/>
        </p:nvSpPr>
        <p:spPr bwMode="auto">
          <a:xfrm>
            <a:off x="0" y="2590800"/>
            <a:ext cx="472440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/>
              <a:t>1.Nhận xét</a:t>
            </a:r>
            <a:r>
              <a:rPr lang="en-US" sz="2000"/>
              <a:t>:</a:t>
            </a:r>
          </a:p>
          <a:p>
            <a:r>
              <a:rPr lang="en-US"/>
              <a:t>Câu tục ngữ dưới đây có bao nhiêu tiếng?</a:t>
            </a:r>
          </a:p>
          <a:p>
            <a:r>
              <a:rPr lang="en-US"/>
              <a:t>	</a:t>
            </a:r>
            <a:r>
              <a:rPr lang="en-US">
                <a:solidFill>
                  <a:srgbClr val="FF3300"/>
                </a:solidFill>
              </a:rPr>
              <a:t>Bầu</a:t>
            </a:r>
            <a:r>
              <a:rPr lang="en-US">
                <a:solidFill>
                  <a:srgbClr val="CCFF66"/>
                </a:solidFill>
              </a:rPr>
              <a:t> </a:t>
            </a:r>
            <a:r>
              <a:rPr lang="en-US">
                <a:solidFill>
                  <a:srgbClr val="FF6699"/>
                </a:solidFill>
              </a:rPr>
              <a:t>ơi thương </a:t>
            </a:r>
            <a:r>
              <a:rPr lang="en-US">
                <a:solidFill>
                  <a:srgbClr val="00CC00"/>
                </a:solidFill>
              </a:rPr>
              <a:t>lấy bí cùng</a:t>
            </a:r>
            <a:r>
              <a:rPr lang="en-US">
                <a:solidFill>
                  <a:srgbClr val="CCFF66"/>
                </a:solidFill>
              </a:rPr>
              <a:t> </a:t>
            </a:r>
          </a:p>
          <a:p>
            <a:r>
              <a:rPr lang="en-US">
                <a:solidFill>
                  <a:srgbClr val="FF9900"/>
                </a:solidFill>
              </a:rPr>
              <a:t>Tuy rằng </a:t>
            </a:r>
            <a:r>
              <a:rPr lang="en-US">
                <a:solidFill>
                  <a:srgbClr val="FFFF00"/>
                </a:solidFill>
              </a:rPr>
              <a:t>khác giống</a:t>
            </a:r>
            <a:r>
              <a:rPr lang="en-US">
                <a:solidFill>
                  <a:srgbClr val="CCFF66"/>
                </a:solidFill>
              </a:rPr>
              <a:t> </a:t>
            </a:r>
            <a:r>
              <a:rPr lang="en-US">
                <a:solidFill>
                  <a:srgbClr val="00CC00"/>
                </a:solidFill>
              </a:rPr>
              <a:t>nhưng chung </a:t>
            </a:r>
            <a:r>
              <a:rPr lang="en-US">
                <a:solidFill>
                  <a:srgbClr val="FF3300"/>
                </a:solidFill>
              </a:rPr>
              <a:t>một giàn</a:t>
            </a:r>
          </a:p>
        </p:txBody>
      </p:sp>
      <p:sp>
        <p:nvSpPr>
          <p:cNvPr id="509964" name="Text Box 12"/>
          <p:cNvSpPr txBox="1">
            <a:spLocks noChangeArrowheads="1"/>
          </p:cNvSpPr>
          <p:nvPr/>
        </p:nvSpPr>
        <p:spPr bwMode="auto">
          <a:xfrm>
            <a:off x="0" y="3810000"/>
            <a:ext cx="4724400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Mỗi tiếng thường có ba bộ phận sau: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Âm </a:t>
            </a:r>
            <a:r>
              <a:rPr lang="en-US"/>
              <a:t>– </a:t>
            </a:r>
            <a:r>
              <a:rPr lang="en-US">
                <a:solidFill>
                  <a:srgbClr val="FF3300"/>
                </a:solidFill>
              </a:rPr>
              <a:t>vần</a:t>
            </a:r>
            <a:r>
              <a:rPr lang="en-US"/>
              <a:t> - </a:t>
            </a:r>
            <a:r>
              <a:rPr lang="en-US">
                <a:solidFill>
                  <a:srgbClr val="FFFF00"/>
                </a:solidFill>
              </a:rPr>
              <a:t>thanh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09966" name="Text Box 14"/>
          <p:cNvSpPr txBox="1">
            <a:spLocks noChangeArrowheads="1"/>
          </p:cNvSpPr>
          <p:nvPr/>
        </p:nvSpPr>
        <p:spPr bwMode="auto">
          <a:xfrm>
            <a:off x="4953000" y="41910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*N4: khác, giống</a:t>
            </a:r>
          </a:p>
        </p:txBody>
      </p:sp>
      <p:sp>
        <p:nvSpPr>
          <p:cNvPr id="509967" name="Text Box 15"/>
          <p:cNvSpPr txBox="1">
            <a:spLocks noChangeArrowheads="1"/>
          </p:cNvSpPr>
          <p:nvPr/>
        </p:nvSpPr>
        <p:spPr bwMode="auto">
          <a:xfrm>
            <a:off x="4953000" y="4572000"/>
            <a:ext cx="335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*N5: nhưng, chung</a:t>
            </a:r>
          </a:p>
        </p:txBody>
      </p:sp>
      <p:sp>
        <p:nvSpPr>
          <p:cNvPr id="509968" name="Text Box 16"/>
          <p:cNvSpPr txBox="1">
            <a:spLocks noChangeArrowheads="1"/>
          </p:cNvSpPr>
          <p:nvPr/>
        </p:nvSpPr>
        <p:spPr bwMode="auto">
          <a:xfrm>
            <a:off x="4876800" y="5029200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*</a:t>
            </a:r>
            <a:r>
              <a:rPr lang="en-US" sz="2000"/>
              <a:t>N6: một, giàn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9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0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09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09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0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99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09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509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9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9958" grpId="0" build="p"/>
      <p:bldP spid="509959" grpId="0"/>
      <p:bldP spid="509960" grpId="0"/>
      <p:bldP spid="509964" grpId="0"/>
      <p:bldP spid="509967" grpId="0"/>
      <p:bldP spid="5099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7" name="Rectangle 27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r>
              <a:rPr lang="en-US" sz="4000" u="sng" dirty="0" smtClean="0">
                <a:solidFill>
                  <a:schemeClr val="tx1"/>
                </a:solidFill>
                <a:effectLst/>
              </a:rPr>
              <a:t> </a:t>
            </a:r>
            <a:br>
              <a:rPr lang="en-US" sz="4000" u="sng" dirty="0" smtClean="0">
                <a:solidFill>
                  <a:schemeClr val="tx1"/>
                </a:solidFill>
                <a:effectLst/>
              </a:rPr>
            </a:br>
            <a:r>
              <a:rPr lang="en-US" sz="40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40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40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40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40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40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40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40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4000" dirty="0" err="1" smtClean="0">
                <a:solidFill>
                  <a:schemeClr val="hlink"/>
                </a:solidFill>
                <a:effectLst/>
              </a:rPr>
              <a:t>tiếng</a:t>
            </a:r>
            <a:r>
              <a:rPr lang="en-US" sz="4000" dirty="0" smtClean="0">
                <a:solidFill>
                  <a:schemeClr val="hlink"/>
                </a:solidFill>
                <a:effectLst/>
              </a:rPr>
              <a:t/>
            </a:r>
            <a:br>
              <a:rPr lang="en-US" sz="4000" dirty="0" smtClean="0">
                <a:solidFill>
                  <a:schemeClr val="hlink"/>
                </a:solidFill>
                <a:effectLst/>
              </a:rPr>
            </a:br>
            <a:endParaRPr lang="en-US" sz="4000" dirty="0" smtClean="0">
              <a:solidFill>
                <a:schemeClr val="hlink"/>
              </a:solidFill>
              <a:effectLst/>
            </a:endParaRPr>
          </a:p>
        </p:txBody>
      </p:sp>
      <p:sp>
        <p:nvSpPr>
          <p:cNvPr id="6147" name="Rectangle 28"/>
          <p:cNvSpPr>
            <a:spLocks noGrp="1" noChangeArrowheads="1"/>
          </p:cNvSpPr>
          <p:nvPr>
            <p:ph type="body" sz="half" idx="1"/>
          </p:nvPr>
        </p:nvSpPr>
        <p:spPr>
          <a:xfrm>
            <a:off x="-152400" y="2362200"/>
            <a:ext cx="5105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u="sng" smtClean="0"/>
              <a:t>1.Nhận xét</a:t>
            </a:r>
            <a:r>
              <a:rPr lang="en-US" sz="2000" smtClean="0"/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Câu tục ngữ dưới đây có bao nhiêu tiếng?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	</a:t>
            </a:r>
            <a:r>
              <a:rPr lang="en-US" sz="2000" smtClean="0">
                <a:solidFill>
                  <a:srgbClr val="CCFF66"/>
                </a:solidFill>
              </a:rPr>
              <a:t>Bầu ơi thương lấy bí cùng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solidFill>
                  <a:srgbClr val="CCFF66"/>
                </a:solidFill>
              </a:rPr>
              <a:t>Tuy rằng khác giống nhưng chung một giàn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  <p:sp>
        <p:nvSpPr>
          <p:cNvPr id="512029" name="Rectangle 29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362200"/>
            <a:ext cx="4495800" cy="106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FFFF00"/>
                </a:solidFill>
              </a:rPr>
              <a:t>Vậy trong những tiếng các em vừa phân tích, những tiếng nào có đủ các bộ phận như tiếng “bầu”?</a:t>
            </a:r>
          </a:p>
        </p:txBody>
      </p:sp>
      <p:sp>
        <p:nvSpPr>
          <p:cNvPr id="6149" name="Text Box 31"/>
          <p:cNvSpPr txBox="1">
            <a:spLocks noChangeArrowheads="1"/>
          </p:cNvSpPr>
          <p:nvPr/>
        </p:nvSpPr>
        <p:spPr bwMode="auto">
          <a:xfrm>
            <a:off x="0" y="4114800"/>
            <a:ext cx="4267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Mỗi tiếng thường có ba bộ phận sau:</a:t>
            </a:r>
          </a:p>
          <a:p>
            <a:pPr>
              <a:spcBef>
                <a:spcPct val="50000"/>
              </a:spcBef>
            </a:pPr>
            <a:endParaRPr lang="en-US" sz="2000"/>
          </a:p>
        </p:txBody>
      </p:sp>
      <p:sp>
        <p:nvSpPr>
          <p:cNvPr id="6150" name="Text Box 32"/>
          <p:cNvSpPr txBox="1">
            <a:spLocks noChangeArrowheads="1"/>
          </p:cNvSpPr>
          <p:nvPr/>
        </p:nvSpPr>
        <p:spPr bwMode="auto">
          <a:xfrm>
            <a:off x="0" y="5410200"/>
            <a:ext cx="3352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151" name="Text Box 33"/>
          <p:cNvSpPr txBox="1">
            <a:spLocks noChangeArrowheads="1"/>
          </p:cNvSpPr>
          <p:nvPr/>
        </p:nvSpPr>
        <p:spPr bwMode="auto">
          <a:xfrm>
            <a:off x="381000" y="4495800"/>
            <a:ext cx="3124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Âm </a:t>
            </a:r>
            <a:r>
              <a:rPr lang="en-US"/>
              <a:t>– </a:t>
            </a:r>
            <a:r>
              <a:rPr lang="en-US">
                <a:solidFill>
                  <a:srgbClr val="FF3300"/>
                </a:solidFill>
              </a:rPr>
              <a:t>vần</a:t>
            </a:r>
            <a:r>
              <a:rPr lang="en-US"/>
              <a:t> - </a:t>
            </a:r>
            <a:r>
              <a:rPr lang="en-US">
                <a:solidFill>
                  <a:srgbClr val="FFFF00"/>
                </a:solidFill>
              </a:rPr>
              <a:t>thanh</a:t>
            </a:r>
          </a:p>
          <a:p>
            <a:pPr>
              <a:spcBef>
                <a:spcPct val="50000"/>
              </a:spcBef>
            </a:pPr>
            <a:endParaRPr lang="en-US" sz="2000"/>
          </a:p>
        </p:txBody>
      </p:sp>
      <p:sp>
        <p:nvSpPr>
          <p:cNvPr id="512034" name="Text Box 34"/>
          <p:cNvSpPr txBox="1">
            <a:spLocks noChangeArrowheads="1"/>
          </p:cNvSpPr>
          <p:nvPr/>
        </p:nvSpPr>
        <p:spPr bwMode="auto">
          <a:xfrm>
            <a:off x="5334000" y="3276600"/>
            <a:ext cx="3048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Thương, lấy, bí, cùng, tuy, khác, giống, nhưng, chung, một, giàn.</a:t>
            </a:r>
          </a:p>
        </p:txBody>
      </p:sp>
      <p:sp>
        <p:nvSpPr>
          <p:cNvPr id="512036" name="Text Box 36"/>
          <p:cNvSpPr txBox="1">
            <a:spLocks noChangeArrowheads="1"/>
          </p:cNvSpPr>
          <p:nvPr/>
        </p:nvSpPr>
        <p:spPr bwMode="auto">
          <a:xfrm>
            <a:off x="5029200" y="4114800"/>
            <a:ext cx="41148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>
                <a:solidFill>
                  <a:srgbClr val="FFFF00"/>
                </a:solidFill>
              </a:rPr>
              <a:t>Những tiếng nào không có đủ các bộ phận như tiếng “bầu”?</a:t>
            </a:r>
          </a:p>
          <a:p>
            <a:pPr>
              <a:spcBef>
                <a:spcPct val="50000"/>
              </a:spcBef>
            </a:pPr>
            <a:endParaRPr lang="en-US">
              <a:solidFill>
                <a:srgbClr val="FFFF00"/>
              </a:solidFill>
            </a:endParaRPr>
          </a:p>
        </p:txBody>
      </p:sp>
      <p:sp>
        <p:nvSpPr>
          <p:cNvPr id="512037" name="Text Box 37"/>
          <p:cNvSpPr txBox="1">
            <a:spLocks noChangeArrowheads="1"/>
          </p:cNvSpPr>
          <p:nvPr/>
        </p:nvSpPr>
        <p:spPr bwMode="auto">
          <a:xfrm>
            <a:off x="5105400" y="4876800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Ơi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12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12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12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12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1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512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120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12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12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9" grpId="0" build="p"/>
      <p:bldP spid="512034" grpId="0"/>
      <p:bldP spid="512036" grpId="0"/>
      <p:bldP spid="5120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609600"/>
            <a:ext cx="9144000" cy="1736725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.</a:t>
            </a:r>
            <a:br>
              <a:rPr lang="en-US" sz="4800" dirty="0" smtClean="0"/>
            </a:br>
            <a:r>
              <a:rPr lang="en-US" sz="4800" u="sng" dirty="0" err="1" smtClean="0"/>
              <a:t>Tiết</a:t>
            </a:r>
            <a:r>
              <a:rPr lang="en-US" sz="4800" u="sng" dirty="0" smtClean="0"/>
              <a:t>:</a:t>
            </a:r>
            <a:r>
              <a:rPr lang="en-US" sz="4800" dirty="0" smtClean="0"/>
              <a:t> </a:t>
            </a:r>
            <a:r>
              <a:rPr lang="en-US" sz="4800" dirty="0" err="1" smtClean="0">
                <a:solidFill>
                  <a:srgbClr val="FFFF66"/>
                </a:solidFill>
              </a:rPr>
              <a:t>Luyện</a:t>
            </a:r>
            <a:r>
              <a:rPr lang="en-US" sz="4800" dirty="0" smtClean="0">
                <a:solidFill>
                  <a:srgbClr val="FFFF66"/>
                </a:solidFill>
              </a:rPr>
              <a:t> </a:t>
            </a:r>
            <a:r>
              <a:rPr lang="en-US" sz="4800" dirty="0" err="1" smtClean="0">
                <a:solidFill>
                  <a:srgbClr val="FFFF66"/>
                </a:solidFill>
              </a:rPr>
              <a:t>từ</a:t>
            </a:r>
            <a:r>
              <a:rPr lang="en-US" sz="4800" dirty="0" smtClean="0">
                <a:solidFill>
                  <a:srgbClr val="FFFF66"/>
                </a:solidFill>
              </a:rPr>
              <a:t> </a:t>
            </a:r>
            <a:r>
              <a:rPr lang="en-US" sz="4800" dirty="0" err="1" smtClean="0">
                <a:solidFill>
                  <a:srgbClr val="FFFF66"/>
                </a:solidFill>
              </a:rPr>
              <a:t>và</a:t>
            </a:r>
            <a:r>
              <a:rPr lang="en-US" sz="4800" dirty="0" smtClean="0">
                <a:solidFill>
                  <a:srgbClr val="FFFF66"/>
                </a:solidFill>
              </a:rPr>
              <a:t> </a:t>
            </a:r>
            <a:r>
              <a:rPr lang="en-US" sz="4800" dirty="0" err="1" smtClean="0">
                <a:solidFill>
                  <a:srgbClr val="FFFF66"/>
                </a:solidFill>
              </a:rPr>
              <a:t>câu</a:t>
            </a:r>
            <a:r>
              <a:rPr lang="en-US" sz="4400" dirty="0" smtClean="0">
                <a:solidFill>
                  <a:srgbClr val="FFFFFF"/>
                </a:solidFill>
              </a:rPr>
              <a:t> </a:t>
            </a:r>
            <a:br>
              <a:rPr lang="en-US" sz="4400" dirty="0" smtClean="0">
                <a:solidFill>
                  <a:srgbClr val="FFFFFF"/>
                </a:solidFill>
              </a:rPr>
            </a:br>
            <a:r>
              <a:rPr lang="en-US" sz="44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44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44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44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44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44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44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44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4400" dirty="0" err="1" smtClean="0">
                <a:solidFill>
                  <a:schemeClr val="hlink"/>
                </a:solidFill>
                <a:effectLst/>
              </a:rPr>
              <a:t>tiếng</a:t>
            </a:r>
            <a:r>
              <a:rPr lang="en-US" sz="4400" dirty="0" smtClean="0">
                <a:solidFill>
                  <a:schemeClr val="hlink"/>
                </a:solidFill>
                <a:effectLst/>
              </a:rPr>
              <a:t/>
            </a:r>
            <a:br>
              <a:rPr lang="en-US" sz="4400" dirty="0" smtClean="0">
                <a:solidFill>
                  <a:schemeClr val="hlink"/>
                </a:solidFill>
                <a:effectLst/>
              </a:rPr>
            </a:br>
            <a:endParaRPr lang="en-US" sz="4400" dirty="0" smtClean="0">
              <a:solidFill>
                <a:schemeClr val="hlink"/>
              </a:solidFill>
              <a:effectLst/>
            </a:endParaRPr>
          </a:p>
        </p:txBody>
      </p:sp>
      <p:sp>
        <p:nvSpPr>
          <p:cNvPr id="5242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2209800"/>
            <a:ext cx="9144000" cy="17526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n-US" sz="2000" u="sng" smtClean="0"/>
              <a:t>1.Nhận xét</a:t>
            </a:r>
            <a:r>
              <a:rPr lang="en-US" sz="2000" smtClean="0"/>
              <a:t>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Câu tục ngữ dưới đây có bao nhiêu tiếng?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	</a:t>
            </a:r>
            <a:r>
              <a:rPr lang="en-US" sz="2000" smtClean="0">
                <a:solidFill>
                  <a:srgbClr val="CCFF66"/>
                </a:solidFill>
              </a:rPr>
              <a:t>Bầu ơi thương lấy bí cùng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>
                <a:solidFill>
                  <a:srgbClr val="CCFF66"/>
                </a:solidFill>
              </a:rPr>
              <a:t>Tuy rằng khác giống nhưng chung một giàn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0" y="3505200"/>
            <a:ext cx="66294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Mỗi tiếng thường có ba bộ phận sau:</a:t>
            </a:r>
          </a:p>
          <a:p>
            <a:endParaRPr lang="en-US"/>
          </a:p>
          <a:p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73" name="Text Box 8"/>
          <p:cNvSpPr txBox="1">
            <a:spLocks noChangeArrowheads="1"/>
          </p:cNvSpPr>
          <p:nvPr/>
        </p:nvSpPr>
        <p:spPr bwMode="auto">
          <a:xfrm>
            <a:off x="1371600" y="38862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Âm </a:t>
            </a:r>
            <a:r>
              <a:rPr lang="en-US"/>
              <a:t>– </a:t>
            </a:r>
            <a:r>
              <a:rPr lang="en-US">
                <a:solidFill>
                  <a:srgbClr val="FF3300"/>
                </a:solidFill>
              </a:rPr>
              <a:t>vần</a:t>
            </a:r>
            <a:r>
              <a:rPr lang="en-US"/>
              <a:t> - </a:t>
            </a:r>
            <a:r>
              <a:rPr lang="en-US">
                <a:solidFill>
                  <a:srgbClr val="FFFF00"/>
                </a:solidFill>
              </a:rPr>
              <a:t>thanh</a:t>
            </a:r>
          </a:p>
        </p:txBody>
      </p:sp>
      <p:sp>
        <p:nvSpPr>
          <p:cNvPr id="524297" name="Text Box 9"/>
          <p:cNvSpPr txBox="1">
            <a:spLocks noChangeArrowheads="1"/>
          </p:cNvSpPr>
          <p:nvPr/>
        </p:nvSpPr>
        <p:spPr bwMode="auto">
          <a:xfrm>
            <a:off x="457200" y="4343400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KL</a:t>
            </a:r>
            <a:r>
              <a:rPr lang="en-US"/>
              <a:t>: </a:t>
            </a:r>
            <a:r>
              <a:rPr lang="en-US">
                <a:solidFill>
                  <a:schemeClr val="hlink"/>
                </a:solidFill>
              </a:rPr>
              <a:t>Trong mỗi tiếng bộ phận, vần và thanh bắt buộc phải có mặt. Bộ phận âm đầu không bắt buộc phải có mặt. </a:t>
            </a:r>
            <a:r>
              <a:rPr lang="en-US">
                <a:solidFill>
                  <a:srgbClr val="FFFF00"/>
                </a:solidFill>
              </a:rPr>
              <a:t>VD: ơi</a:t>
            </a:r>
          </a:p>
        </p:txBody>
      </p:sp>
      <p:sp>
        <p:nvSpPr>
          <p:cNvPr id="524298" name="Text Box 10"/>
          <p:cNvSpPr txBox="1">
            <a:spLocks noChangeArrowheads="1"/>
          </p:cNvSpPr>
          <p:nvPr/>
        </p:nvSpPr>
        <p:spPr bwMode="auto">
          <a:xfrm>
            <a:off x="381000" y="5105400"/>
            <a:ext cx="8458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Lưu ý</a:t>
            </a:r>
            <a:r>
              <a:rPr lang="en-US"/>
              <a:t>: </a:t>
            </a:r>
            <a:r>
              <a:rPr lang="en-US" i="1">
                <a:solidFill>
                  <a:schemeClr val="hlink"/>
                </a:solidFill>
              </a:rPr>
              <a:t>Thanh ngang không được đánh dấu khi viết;</a:t>
            </a:r>
            <a:r>
              <a:rPr lang="en-US" i="1">
                <a:solidFill>
                  <a:srgbClr val="FFFF00"/>
                </a:solidFill>
              </a:rPr>
              <a:t>VD: nhưng, thương…, </a:t>
            </a:r>
            <a:r>
              <a:rPr lang="en-US" i="1">
                <a:solidFill>
                  <a:schemeClr val="hlink"/>
                </a:solidFill>
              </a:rPr>
              <a:t>còn các thanh khác đều được đánh dấu ở phía trên hoặc phía dưới âm chính của vần. </a:t>
            </a:r>
            <a:r>
              <a:rPr lang="en-US" i="1">
                <a:solidFill>
                  <a:srgbClr val="FFFF00"/>
                </a:solidFill>
              </a:rPr>
              <a:t>VD: lấy, một…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2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24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r>
              <a:rPr lang="en-US" sz="3600" u="sng" dirty="0" smtClean="0">
                <a:solidFill>
                  <a:schemeClr val="tx1"/>
                </a:solidFill>
                <a:effectLst/>
              </a:rPr>
              <a:t> </a:t>
            </a:r>
            <a:br>
              <a:rPr lang="en-US" sz="3600" u="sng" dirty="0" smtClean="0">
                <a:solidFill>
                  <a:schemeClr val="tx1"/>
                </a:solidFill>
                <a:effectLst/>
              </a:rPr>
            </a:br>
            <a:r>
              <a:rPr lang="en-US" sz="36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36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36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36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6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36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6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36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600" dirty="0" err="1" smtClean="0">
                <a:solidFill>
                  <a:schemeClr val="hlink"/>
                </a:solidFill>
                <a:effectLst/>
              </a:rPr>
              <a:t>tiếng</a:t>
            </a:r>
            <a:r>
              <a:rPr lang="en-US" sz="3600" dirty="0" smtClean="0">
                <a:solidFill>
                  <a:schemeClr val="hlink"/>
                </a:solidFill>
                <a:effectLst/>
              </a:rPr>
              <a:t/>
            </a:r>
            <a:br>
              <a:rPr lang="en-US" sz="3600" dirty="0" smtClean="0">
                <a:solidFill>
                  <a:schemeClr val="hlink"/>
                </a:solidFill>
                <a:effectLst/>
              </a:rPr>
            </a:br>
            <a:endParaRPr lang="en-US" sz="3600" dirty="0" smtClean="0">
              <a:solidFill>
                <a:schemeClr val="hlink"/>
              </a:solidFill>
              <a:effectLst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981200"/>
            <a:ext cx="40386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 smtClean="0"/>
              <a:t> </a:t>
            </a:r>
            <a:r>
              <a:rPr lang="en-US" sz="2000" u="sng" smtClean="0"/>
              <a:t>1.Nhận xét: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0" y="2362200"/>
            <a:ext cx="4953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/>
              <a:t>2. Ghi nhớ:   </a:t>
            </a:r>
          </a:p>
          <a:p>
            <a:pPr>
              <a:spcBef>
                <a:spcPct val="50000"/>
              </a:spcBef>
            </a:pPr>
            <a:endParaRPr lang="en-US" sz="2000" u="sng"/>
          </a:p>
        </p:txBody>
      </p:sp>
      <p:sp>
        <p:nvSpPr>
          <p:cNvPr id="527366" name="Text Box 6"/>
          <p:cNvSpPr txBox="1">
            <a:spLocks noChangeArrowheads="1"/>
          </p:cNvSpPr>
          <p:nvPr/>
        </p:nvSpPr>
        <p:spPr bwMode="auto">
          <a:xfrm>
            <a:off x="609600" y="2743200"/>
            <a:ext cx="472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a. Mỗi tiếng gồm có ba bộ phận sau: </a:t>
            </a: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1295400" y="35814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527399" name="Group 39"/>
          <p:cNvGraphicFramePr>
            <a:graphicFrameLocks noGrp="1"/>
          </p:cNvGraphicFramePr>
          <p:nvPr>
            <p:ph sz="half" idx="2"/>
          </p:nvPr>
        </p:nvGraphicFramePr>
        <p:xfrm>
          <a:off x="1905000" y="3200400"/>
          <a:ext cx="4038600" cy="1143000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5715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Thanh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27396" name="Text Box 36"/>
          <p:cNvSpPr txBox="1">
            <a:spLocks noChangeArrowheads="1"/>
          </p:cNvSpPr>
          <p:nvPr/>
        </p:nvSpPr>
        <p:spPr bwMode="auto">
          <a:xfrm>
            <a:off x="533400" y="4495800"/>
            <a:ext cx="861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b. Tiếng nào cũng phải có vần và thanh. Có tiếng không có âm đầu.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7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7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27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7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27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273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27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27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7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7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527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27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27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27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7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7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366" grpId="0"/>
      <p:bldP spid="5273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r>
              <a:rPr lang="en-US" sz="3600" dirty="0" smtClean="0">
                <a:solidFill>
                  <a:srgbClr val="FFFFFF"/>
                </a:solidFill>
              </a:rPr>
              <a:t> </a:t>
            </a:r>
            <a:br>
              <a:rPr lang="en-US" sz="3600" dirty="0" smtClean="0">
                <a:solidFill>
                  <a:srgbClr val="FFFFFF"/>
                </a:solidFill>
              </a:rPr>
            </a:br>
            <a:r>
              <a:rPr lang="en-US" sz="36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36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36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36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6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36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6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36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600" dirty="0" err="1" smtClean="0">
                <a:solidFill>
                  <a:schemeClr val="hlink"/>
                </a:solidFill>
                <a:effectLst/>
              </a:rPr>
              <a:t>tiếng</a:t>
            </a:r>
            <a:r>
              <a:rPr lang="en-US" sz="3600" dirty="0" smtClean="0">
                <a:solidFill>
                  <a:schemeClr val="hlink"/>
                </a:solidFill>
                <a:effectLst/>
              </a:rPr>
              <a:t/>
            </a:r>
            <a:br>
              <a:rPr lang="en-US" sz="3600" dirty="0" smtClean="0">
                <a:solidFill>
                  <a:schemeClr val="hlink"/>
                </a:solidFill>
                <a:effectLst/>
              </a:rPr>
            </a:br>
            <a:endParaRPr lang="en-US" sz="3600" dirty="0" smtClean="0">
              <a:solidFill>
                <a:schemeClr val="hlink"/>
              </a:solidFill>
              <a:effectLst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057400"/>
            <a:ext cx="40386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u="sng" smtClean="0"/>
              <a:t>1.Nhận xét:</a:t>
            </a:r>
          </a:p>
          <a:p>
            <a:pPr eaLnBrk="1" hangingPunct="1"/>
            <a:endParaRPr lang="en-US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33400" y="2895600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2438400"/>
            <a:ext cx="335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/>
              <a:t>2. Ghi nhớ:</a:t>
            </a:r>
          </a:p>
        </p:txBody>
      </p:sp>
      <p:sp>
        <p:nvSpPr>
          <p:cNvPr id="530438" name="Text Box 6"/>
          <p:cNvSpPr txBox="1">
            <a:spLocks noChangeArrowheads="1"/>
          </p:cNvSpPr>
          <p:nvPr/>
        </p:nvSpPr>
        <p:spPr bwMode="auto">
          <a:xfrm>
            <a:off x="0" y="2743200"/>
            <a:ext cx="335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/>
              <a:t>3. Luyện tập</a:t>
            </a:r>
          </a:p>
        </p:txBody>
      </p:sp>
      <p:sp>
        <p:nvSpPr>
          <p:cNvPr id="530439" name="Text Box 7"/>
          <p:cNvSpPr txBox="1">
            <a:spLocks noChangeArrowheads="1"/>
          </p:cNvSpPr>
          <p:nvPr/>
        </p:nvSpPr>
        <p:spPr bwMode="auto">
          <a:xfrm>
            <a:off x="0" y="3124200"/>
            <a:ext cx="525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66FF33"/>
                </a:solidFill>
              </a:rPr>
              <a:t>Bài 1/ 7</a:t>
            </a:r>
          </a:p>
        </p:txBody>
      </p:sp>
      <p:sp>
        <p:nvSpPr>
          <p:cNvPr id="530440" name="Text Box 8"/>
          <p:cNvSpPr txBox="1">
            <a:spLocks noChangeArrowheads="1"/>
          </p:cNvSpPr>
          <p:nvPr/>
        </p:nvSpPr>
        <p:spPr bwMode="auto">
          <a:xfrm>
            <a:off x="1143000" y="3124200"/>
            <a:ext cx="731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</a:rPr>
              <a:t>Phân tích các bộ phận cấu tạo của từng tiếng trong câu tục ngữ dưới đây. Ghi kết quả phân tích vào bảng theo mẫu sau:</a:t>
            </a:r>
          </a:p>
        </p:txBody>
      </p:sp>
      <p:sp>
        <p:nvSpPr>
          <p:cNvPr id="530441" name="Text Box 9"/>
          <p:cNvSpPr txBox="1">
            <a:spLocks noChangeArrowheads="1"/>
          </p:cNvSpPr>
          <p:nvPr/>
        </p:nvSpPr>
        <p:spPr bwMode="auto">
          <a:xfrm>
            <a:off x="2286000" y="3810000"/>
            <a:ext cx="495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Nhiễu </a:t>
            </a:r>
            <a:r>
              <a:rPr lang="en-US" sz="2000">
                <a:solidFill>
                  <a:srgbClr val="FFFF00"/>
                </a:solidFill>
              </a:rPr>
              <a:t>điều phủ lấy</a:t>
            </a:r>
            <a:r>
              <a:rPr lang="en-US" sz="2000"/>
              <a:t> </a:t>
            </a:r>
            <a:r>
              <a:rPr lang="en-US" sz="2000">
                <a:solidFill>
                  <a:srgbClr val="FF00FF"/>
                </a:solidFill>
              </a:rPr>
              <a:t>giá gương</a:t>
            </a:r>
            <a:r>
              <a:rPr lang="en-US" sz="2000"/>
              <a:t> </a:t>
            </a:r>
          </a:p>
        </p:txBody>
      </p:sp>
      <p:sp>
        <p:nvSpPr>
          <p:cNvPr id="530442" name="Text Box 10"/>
          <p:cNvSpPr txBox="1">
            <a:spLocks noChangeArrowheads="1"/>
          </p:cNvSpPr>
          <p:nvPr/>
        </p:nvSpPr>
        <p:spPr bwMode="auto">
          <a:xfrm>
            <a:off x="1676400" y="4191000"/>
            <a:ext cx="601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</a:rPr>
              <a:t>Người trong</a:t>
            </a:r>
            <a:r>
              <a:rPr lang="en-US" sz="2000"/>
              <a:t> một nước phải </a:t>
            </a:r>
            <a:r>
              <a:rPr lang="en-US" sz="2000">
                <a:solidFill>
                  <a:srgbClr val="99FF33"/>
                </a:solidFill>
              </a:rPr>
              <a:t>thương nhau cùng.</a:t>
            </a:r>
          </a:p>
        </p:txBody>
      </p:sp>
      <p:graphicFrame>
        <p:nvGraphicFramePr>
          <p:cNvPr id="530469" name="Group 37"/>
          <p:cNvGraphicFramePr>
            <a:graphicFrameLocks noGrp="1"/>
          </p:cNvGraphicFramePr>
          <p:nvPr>
            <p:ph sz="half" idx="2"/>
          </p:nvPr>
        </p:nvGraphicFramePr>
        <p:xfrm>
          <a:off x="914400" y="5181600"/>
          <a:ext cx="7467600" cy="1143000"/>
        </p:xfrm>
        <a:graphic>
          <a:graphicData uri="http://schemas.openxmlformats.org/drawingml/2006/table">
            <a:tbl>
              <a:tblPr/>
              <a:tblGrid>
                <a:gridCol w="1914525"/>
                <a:gridCol w="1851025"/>
                <a:gridCol w="1851025"/>
                <a:gridCol w="185102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Tiếng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Vần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Thanh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Nhiễu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iêu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ngã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530470" name="Text Box 38"/>
          <p:cNvSpPr txBox="1">
            <a:spLocks noChangeArrowheads="1"/>
          </p:cNvSpPr>
          <p:nvPr/>
        </p:nvSpPr>
        <p:spPr bwMode="auto">
          <a:xfrm>
            <a:off x="838200" y="4716463"/>
            <a:ext cx="3886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Mẫu: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0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0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0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530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30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30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30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0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0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3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530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5304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530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30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0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0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5304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530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530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530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0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0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5304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530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5304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530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530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0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0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38" grpId="0"/>
      <p:bldP spid="530439" grpId="0"/>
      <p:bldP spid="530440" grpId="0"/>
      <p:bldP spid="530441" grpId="0"/>
      <p:bldP spid="5304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r>
              <a:rPr lang="en-US" sz="3200" u="sng" dirty="0" smtClean="0">
                <a:solidFill>
                  <a:schemeClr val="tx1"/>
                </a:solidFill>
                <a:effectLst/>
              </a:rPr>
              <a:t> </a:t>
            </a:r>
            <a:br>
              <a:rPr lang="en-US" sz="3200" u="sng" dirty="0" smtClean="0">
                <a:solidFill>
                  <a:schemeClr val="tx1"/>
                </a:solidFill>
                <a:effectLst/>
              </a:rPr>
            </a:br>
            <a:r>
              <a:rPr lang="en-US" sz="32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tiếng</a:t>
            </a:r>
            <a:endParaRPr lang="en-US" sz="3200" dirty="0" smtClean="0">
              <a:solidFill>
                <a:schemeClr val="hlink"/>
              </a:solidFill>
              <a:effectLst/>
            </a:endParaRPr>
          </a:p>
        </p:txBody>
      </p:sp>
      <p:graphicFrame>
        <p:nvGraphicFramePr>
          <p:cNvPr id="532811" name="Group 331"/>
          <p:cNvGraphicFramePr>
            <a:graphicFrameLocks noGrp="1"/>
          </p:cNvGraphicFramePr>
          <p:nvPr>
            <p:ph sz="quarter" idx="1"/>
          </p:nvPr>
        </p:nvGraphicFramePr>
        <p:xfrm>
          <a:off x="0" y="2133600"/>
          <a:ext cx="4038600" cy="2171700"/>
        </p:xfrm>
        <a:graphic>
          <a:graphicData uri="http://schemas.openxmlformats.org/drawingml/2006/table">
            <a:tbl>
              <a:tblPr/>
              <a:tblGrid>
                <a:gridCol w="1090613"/>
                <a:gridCol w="1127125"/>
                <a:gridCol w="742950"/>
                <a:gridCol w="1077912"/>
              </a:tblGrid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Tiếng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Điều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Phủ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Lấy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2860" name="Group 380"/>
          <p:cNvGraphicFramePr>
            <a:graphicFrameLocks noGrp="1"/>
          </p:cNvGraphicFramePr>
          <p:nvPr>
            <p:ph sz="quarter" idx="2"/>
          </p:nvPr>
        </p:nvGraphicFramePr>
        <p:xfrm>
          <a:off x="4648200" y="2133600"/>
          <a:ext cx="4038600" cy="2193925"/>
        </p:xfrm>
        <a:graphic>
          <a:graphicData uri="http://schemas.openxmlformats.org/drawingml/2006/table">
            <a:tbl>
              <a:tblPr/>
              <a:tblGrid>
                <a:gridCol w="1282700"/>
                <a:gridCol w="1025525"/>
                <a:gridCol w="720725"/>
                <a:gridCol w="1009650"/>
              </a:tblGrid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Tiếng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57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Giá 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Gương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Người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Trong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2863" name="Group 383"/>
          <p:cNvGraphicFramePr>
            <a:graphicFrameLocks noGrp="1"/>
          </p:cNvGraphicFramePr>
          <p:nvPr>
            <p:ph sz="quarter" idx="3"/>
          </p:nvPr>
        </p:nvGraphicFramePr>
        <p:xfrm>
          <a:off x="0" y="4686300"/>
          <a:ext cx="4038600" cy="2171700"/>
        </p:xfrm>
        <a:graphic>
          <a:graphicData uri="http://schemas.openxmlformats.org/drawingml/2006/table">
            <a:tbl>
              <a:tblPr/>
              <a:tblGrid>
                <a:gridCol w="1009650"/>
                <a:gridCol w="1123950"/>
                <a:gridCol w="895350"/>
                <a:gridCol w="1009650"/>
              </a:tblGrid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Tiếng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Một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Nước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Phải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712" name="Text Box 232"/>
          <p:cNvSpPr txBox="1">
            <a:spLocks noChangeArrowheads="1"/>
          </p:cNvSpPr>
          <p:nvPr/>
        </p:nvSpPr>
        <p:spPr bwMode="auto">
          <a:xfrm>
            <a:off x="0" y="1752600"/>
            <a:ext cx="373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Nhóm 1:</a:t>
            </a:r>
          </a:p>
        </p:txBody>
      </p:sp>
      <p:sp>
        <p:nvSpPr>
          <p:cNvPr id="532713" name="Text Box 233"/>
          <p:cNvSpPr txBox="1">
            <a:spLocks noChangeArrowheads="1"/>
          </p:cNvSpPr>
          <p:nvPr/>
        </p:nvSpPr>
        <p:spPr bwMode="auto">
          <a:xfrm>
            <a:off x="5334000" y="16764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Nhóm 2:</a:t>
            </a:r>
          </a:p>
        </p:txBody>
      </p:sp>
      <p:sp>
        <p:nvSpPr>
          <p:cNvPr id="532771" name="Text Box 291"/>
          <p:cNvSpPr txBox="1">
            <a:spLocks noChangeArrowheads="1"/>
          </p:cNvSpPr>
          <p:nvPr/>
        </p:nvSpPr>
        <p:spPr bwMode="auto">
          <a:xfrm>
            <a:off x="0" y="42672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Nhóm 3:</a:t>
            </a:r>
          </a:p>
        </p:txBody>
      </p:sp>
      <p:sp>
        <p:nvSpPr>
          <p:cNvPr id="10332" name="Text Box 292"/>
          <p:cNvSpPr txBox="1">
            <a:spLocks noChangeArrowheads="1"/>
          </p:cNvSpPr>
          <p:nvPr/>
        </p:nvSpPr>
        <p:spPr bwMode="auto">
          <a:xfrm>
            <a:off x="381000" y="5029200"/>
            <a:ext cx="350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333" name="Text Box 350"/>
          <p:cNvSpPr txBox="1">
            <a:spLocks noChangeArrowheads="1"/>
          </p:cNvSpPr>
          <p:nvPr/>
        </p:nvSpPr>
        <p:spPr bwMode="auto">
          <a:xfrm>
            <a:off x="4953000" y="4648200"/>
            <a:ext cx="381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532889" name="Group 409"/>
          <p:cNvGraphicFramePr>
            <a:graphicFrameLocks noGrp="1"/>
          </p:cNvGraphicFramePr>
          <p:nvPr>
            <p:ph sz="quarter" idx="4"/>
          </p:nvPr>
        </p:nvGraphicFramePr>
        <p:xfrm>
          <a:off x="4648200" y="4724400"/>
          <a:ext cx="4038600" cy="2333625"/>
        </p:xfrm>
        <a:graphic>
          <a:graphicData uri="http://schemas.openxmlformats.org/drawingml/2006/table">
            <a:tbl>
              <a:tblPr/>
              <a:tblGrid>
                <a:gridCol w="1143000"/>
                <a:gridCol w="1066800"/>
                <a:gridCol w="819150"/>
                <a:gridCol w="1009650"/>
              </a:tblGrid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Tiếng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Thương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Nhau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Cùng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862" name="Text Box 382"/>
          <p:cNvSpPr txBox="1">
            <a:spLocks noChangeArrowheads="1"/>
          </p:cNvSpPr>
          <p:nvPr/>
        </p:nvSpPr>
        <p:spPr bwMode="auto">
          <a:xfrm>
            <a:off x="4724400" y="42672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Nhóm 4;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327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327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3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3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32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32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532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32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32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32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7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328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32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532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2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5327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5327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5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5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328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32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532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2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532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532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532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532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28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328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32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532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2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12" grpId="0"/>
      <p:bldP spid="5327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u="sng" dirty="0" err="1" smtClean="0"/>
              <a:t>Tiết</a:t>
            </a:r>
            <a:r>
              <a:rPr lang="en-US" sz="4000" u="sng" dirty="0" smtClean="0"/>
              <a:t>: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Luyện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từ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và</a:t>
            </a:r>
            <a:r>
              <a:rPr lang="en-US" sz="4000" dirty="0" smtClean="0">
                <a:solidFill>
                  <a:srgbClr val="FFFF66"/>
                </a:solidFill>
              </a:rPr>
              <a:t> </a:t>
            </a:r>
            <a:r>
              <a:rPr lang="en-US" sz="4000" dirty="0" err="1" smtClean="0">
                <a:solidFill>
                  <a:srgbClr val="FFFF66"/>
                </a:solidFill>
              </a:rPr>
              <a:t>câu</a:t>
            </a:r>
            <a:r>
              <a:rPr lang="en-US" sz="3200" dirty="0" smtClean="0">
                <a:solidFill>
                  <a:srgbClr val="FFFFFF"/>
                </a:solidFill>
              </a:rPr>
              <a:t> </a:t>
            </a:r>
            <a:br>
              <a:rPr lang="en-US" sz="3200" dirty="0" smtClean="0">
                <a:solidFill>
                  <a:srgbClr val="FFFFFF"/>
                </a:solidFill>
              </a:rPr>
            </a:br>
            <a:r>
              <a:rPr lang="en-US" sz="3200" u="sng" dirty="0" err="1" smtClean="0">
                <a:solidFill>
                  <a:schemeClr val="tx1"/>
                </a:solidFill>
                <a:effectLst/>
              </a:rPr>
              <a:t>Bài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: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Cấu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tạo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của</a:t>
            </a:r>
            <a:r>
              <a:rPr lang="en-US" sz="3200" dirty="0" smtClean="0">
                <a:solidFill>
                  <a:schemeClr val="hlink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chemeClr val="hlink"/>
                </a:solidFill>
                <a:effectLst/>
              </a:rPr>
              <a:t>tiếng</a:t>
            </a:r>
            <a:endParaRPr lang="en-US" sz="3200" dirty="0" smtClean="0">
              <a:solidFill>
                <a:schemeClr val="hlink"/>
              </a:solidFill>
              <a:effectLst/>
            </a:endParaRPr>
          </a:p>
        </p:txBody>
      </p:sp>
      <p:graphicFrame>
        <p:nvGraphicFramePr>
          <p:cNvPr id="545205" name="Group 437"/>
          <p:cNvGraphicFramePr>
            <a:graphicFrameLocks noGrp="1"/>
          </p:cNvGraphicFramePr>
          <p:nvPr>
            <p:ph sz="quarter" idx="1"/>
          </p:nvPr>
        </p:nvGraphicFramePr>
        <p:xfrm>
          <a:off x="457200" y="1828800"/>
          <a:ext cx="4038600" cy="2214563"/>
        </p:xfrm>
        <a:graphic>
          <a:graphicData uri="http://schemas.openxmlformats.org/drawingml/2006/table">
            <a:tbl>
              <a:tblPr/>
              <a:tblGrid>
                <a:gridCol w="950913"/>
                <a:gridCol w="1182687"/>
                <a:gridCol w="762000"/>
                <a:gridCol w="1143000"/>
              </a:tblGrid>
              <a:tr h="36565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Nhóm 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1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Tiếng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Điều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đ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iêu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huyền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5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Phủ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ph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hỏi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Lấy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ây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sắc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44999" name="Group 231"/>
          <p:cNvGraphicFramePr>
            <a:graphicFrameLocks noGrp="1"/>
          </p:cNvGraphicFramePr>
          <p:nvPr>
            <p:ph sz="quarter" idx="2"/>
          </p:nvPr>
        </p:nvGraphicFramePr>
        <p:xfrm>
          <a:off x="4648200" y="1828800"/>
          <a:ext cx="4038600" cy="2193925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36565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Nhóm 2: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Tiếng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Giá 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gi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sắc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Gương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ương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ngang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Người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ng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ươi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huyền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Trong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tr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ong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ngang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45197" name="Group 429"/>
          <p:cNvGraphicFramePr>
            <a:graphicFrameLocks noGrp="1"/>
          </p:cNvGraphicFramePr>
          <p:nvPr>
            <p:ph sz="quarter" idx="3"/>
          </p:nvPr>
        </p:nvGraphicFramePr>
        <p:xfrm>
          <a:off x="381000" y="4191000"/>
          <a:ext cx="4038600" cy="1939925"/>
        </p:xfrm>
        <a:graphic>
          <a:graphicData uri="http://schemas.openxmlformats.org/drawingml/2006/table">
            <a:tbl>
              <a:tblPr/>
              <a:tblGrid>
                <a:gridCol w="1009650"/>
                <a:gridCol w="1200150"/>
                <a:gridCol w="819150"/>
                <a:gridCol w="1009650"/>
              </a:tblGrid>
              <a:tr h="39065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Nhóm 3: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63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Tiếng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71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Một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ôt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nặng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Nước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ươc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sắc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Phải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ph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ai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hỏi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59" name="Text Box 167"/>
          <p:cNvSpPr txBox="1">
            <a:spLocks noChangeArrowheads="1"/>
          </p:cNvSpPr>
          <p:nvPr/>
        </p:nvSpPr>
        <p:spPr bwMode="auto">
          <a:xfrm>
            <a:off x="990600" y="48006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360" name="Text Box 201"/>
          <p:cNvSpPr txBox="1">
            <a:spLocks noChangeArrowheads="1"/>
          </p:cNvSpPr>
          <p:nvPr/>
        </p:nvSpPr>
        <p:spPr bwMode="auto">
          <a:xfrm>
            <a:off x="5486400" y="46482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545201" name="Group 433"/>
          <p:cNvGraphicFramePr>
            <a:graphicFrameLocks noGrp="1"/>
          </p:cNvGraphicFramePr>
          <p:nvPr>
            <p:ph sz="quarter" idx="4"/>
          </p:nvPr>
        </p:nvGraphicFramePr>
        <p:xfrm>
          <a:off x="4648200" y="4191000"/>
          <a:ext cx="4054475" cy="1933575"/>
        </p:xfrm>
        <a:graphic>
          <a:graphicData uri="http://schemas.openxmlformats.org/drawingml/2006/table">
            <a:tbl>
              <a:tblPr/>
              <a:tblGrid>
                <a:gridCol w="1143000"/>
                <a:gridCol w="1082675"/>
                <a:gridCol w="819150"/>
                <a:gridCol w="1009650"/>
              </a:tblGrid>
              <a:tr h="3048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Nhóm 4: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Tiếng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Âm đầu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Vần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Thương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ương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ngang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Nhau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nh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au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ngang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" charset="0"/>
                        </a:rPr>
                        <a:t>Cùng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huyền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5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5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45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5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49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4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4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45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45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545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5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45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45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45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5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641</TotalTime>
  <Words>908</Words>
  <Application>Microsoft PowerPoint</Application>
  <PresentationFormat>On-screen Show (4:3)</PresentationFormat>
  <Paragraphs>239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Mountain Top</vt:lpstr>
      <vt:lpstr> Tiết: Luyện từ và câu</vt:lpstr>
      <vt:lpstr>Tiết: Luyện từ và câu</vt:lpstr>
      <vt:lpstr>Tiết: Luyện từ và câu  Bài: Cấu tạo của tiếng </vt:lpstr>
      <vt:lpstr>Tiết: Luyện từ và câu  Bài: Cấu tạo của tiếng </vt:lpstr>
      <vt:lpstr>. Tiết: Luyện từ và câu  Bài: Cấu tạo của tiếng </vt:lpstr>
      <vt:lpstr>Tiết: Luyện từ và câu  Bài: Cấu tạo của tiếng </vt:lpstr>
      <vt:lpstr>Tiết: Luyện từ và câu  Bài: Cấu tạo của tiếng </vt:lpstr>
      <vt:lpstr> Tiết: Luyện từ và câu  Bài: Cấu tạo của tiếng</vt:lpstr>
      <vt:lpstr> Tiết: Luyện từ và câu  Bài: Cấu tạo của tiếng</vt:lpstr>
      <vt:lpstr> Tiết: Luyện từ và câu  Bài: Cấu tạo của tiếng</vt:lpstr>
      <vt:lpstr> Tiết: Luyện từ và câu  Bài: Cấu tạo của tiếng</vt:lpstr>
      <vt:lpstr> Tiết: Luyện từ và câu  Bài: Cấu tạo của tiếng</vt:lpstr>
      <vt:lpstr> Tiết: Luyện từ và câu  Bài: Cấu tạo của tiếng</vt:lpstr>
      <vt:lpstr> Tiết: Luyện từ và câu  Bài: Cấu tạo của tiếng</vt:lpstr>
    </vt:vector>
  </TitlesOfParts>
  <Company>&lt;egyptian hak&gt;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     ngày      tháng 11 năm 2009 Tiết: Luyện từ và câu </dc:title>
  <dc:creator>Smart</dc:creator>
  <cp:lastModifiedBy>CSTeam</cp:lastModifiedBy>
  <cp:revision>53</cp:revision>
  <cp:lastPrinted>1601-01-01T00:00:00Z</cp:lastPrinted>
  <dcterms:created xsi:type="dcterms:W3CDTF">2009-09-19T20:14:37Z</dcterms:created>
  <dcterms:modified xsi:type="dcterms:W3CDTF">2016-06-30T01:25:29Z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